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34"/>
  </p:handoutMasterIdLst>
  <p:sldIdLst>
    <p:sldId id="309" r:id="rId3"/>
    <p:sldId id="505" r:id="rId4"/>
    <p:sldId id="311" r:id="rId5"/>
    <p:sldId id="572" r:id="rId6"/>
    <p:sldId id="573" r:id="rId7"/>
    <p:sldId id="574" r:id="rId8"/>
    <p:sldId id="549" r:id="rId9"/>
    <p:sldId id="551" r:id="rId10"/>
    <p:sldId id="550" r:id="rId11"/>
    <p:sldId id="545" r:id="rId13"/>
    <p:sldId id="546" r:id="rId14"/>
    <p:sldId id="461" r:id="rId15"/>
    <p:sldId id="506" r:id="rId16"/>
    <p:sldId id="356" r:id="rId17"/>
    <p:sldId id="439" r:id="rId18"/>
    <p:sldId id="519" r:id="rId19"/>
    <p:sldId id="532" r:id="rId20"/>
    <p:sldId id="534" r:id="rId21"/>
    <p:sldId id="577" r:id="rId22"/>
    <p:sldId id="576" r:id="rId23"/>
    <p:sldId id="575" r:id="rId24"/>
    <p:sldId id="521" r:id="rId25"/>
    <p:sldId id="333" r:id="rId26"/>
    <p:sldId id="529" r:id="rId27"/>
    <p:sldId id="530" r:id="rId28"/>
    <p:sldId id="331" r:id="rId29"/>
    <p:sldId id="536" r:id="rId30"/>
    <p:sldId id="351" r:id="rId31"/>
    <p:sldId id="325" r:id="rId32"/>
    <p:sldId id="328" r:id="rId33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sco" initials="K" lastIdx="13" clrIdx="0"/>
  <p:cmAuthor id="2" name="kyy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3F1"/>
    <a:srgbClr val="EAE6E2"/>
    <a:srgbClr val="F4CCB2"/>
    <a:srgbClr val="8E786B"/>
    <a:srgbClr val="5F493F"/>
    <a:srgbClr val="8B7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86" y="138"/>
      </p:cViewPr>
      <p:guideLst>
        <p:guide orient="horz" pos="2048"/>
        <p:guide pos="3779"/>
        <p:guide pos="380"/>
        <p:guide pos="7378"/>
        <p:guide orient="horz" pos="328"/>
        <p:guide orient="horz" pos="39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5.xml"/><Relationship Id="rId40" Type="http://schemas.openxmlformats.org/officeDocument/2006/relationships/customXml" Target="../customXml/item1.xml"/><Relationship Id="rId4" Type="http://schemas.openxmlformats.org/officeDocument/2006/relationships/slide" Target="slides/slide2.xml"/><Relationship Id="rId39" Type="http://schemas.openxmlformats.org/officeDocument/2006/relationships/customXmlProps" Target="../customXml/itemProps4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6873F-27D0-47BE-8EFE-265BFA78E3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E9D2-1B9D-43D5-A083-6CB787665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https://www.youtube.com/watch?v=z9ptOeByLA4&amp;ab_channel=EvolvingAILab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26743" y="431045"/>
            <a:ext cx="5851053" cy="2584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中宋" panose="02010600040101010101" charset="-122"/>
              </a:rPr>
              <a:t>基于强化学习和</a:t>
            </a:r>
            <a:endParaRPr lang="en-US" altLang="zh-CN" sz="5400" dirty="0">
              <a:ln w="25400" cmpd="thickThin">
                <a:noFill/>
              </a:ln>
              <a:solidFill>
                <a:srgbClr val="5F493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中宋" panose="02010600040101010101" charset="-122"/>
            </a:endParaRPr>
          </a:p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中宋" panose="02010600040101010101" charset="-122"/>
              </a:rPr>
              <a:t>质量多样性算法</a:t>
            </a:r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中宋" panose="02010600040101010101" charset="-122"/>
              </a:rPr>
              <a:t>的多样策略生成</a:t>
            </a:r>
            <a:endParaRPr lang="zh-CN" altLang="en-US" sz="5400" dirty="0">
              <a:ln w="25400" cmpd="thickThin">
                <a:noFill/>
              </a:ln>
              <a:solidFill>
                <a:srgbClr val="5F493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中宋" panose="0201060004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91896" y="6123283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7050" y="3980815"/>
            <a:ext cx="4161790" cy="205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指导老师：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刘佳琳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小组成员：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曾宪清 杨可芸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项目目标及进度规划</a:t>
              </a:r>
              <a:endPara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56121" y="4429066"/>
            <a:ext cx="7112643" cy="1967697"/>
          </a:xfrm>
          <a:prstGeom prst="rect">
            <a:avLst/>
          </a:prstGeom>
          <a:solidFill>
            <a:srgbClr val="F5F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542" y="520565"/>
            <a:ext cx="9822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项目目标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53945" y="1114702"/>
                <a:ext cx="953106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       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       </a:t>
                </a:r>
                <a:r>
                  <a:rPr lang="zh-CN" altLang="en-US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质量多样性优化</a:t>
                </a:r>
                <a:r>
                  <a:rPr lang="zh-CN" altLang="en-US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最早在</a:t>
                </a:r>
                <a:r>
                  <a:rPr lang="en-US" altLang="zh-CN" i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“Illuminating search spaces by mapping elites”</a:t>
                </a:r>
                <a14:m>
                  <m:oMath xmlns:m="http://schemas.openxmlformats.org/officeDocument/2006/math"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n-US" altLang="zh-CN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[1] </a:t>
                </a:r>
                <a:r>
                  <a:rPr lang="zh-CN" altLang="en-US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中被提出，旨在找到特征空间中每一点所对应的质量函数值最大的解。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     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质量多样性强化学习算法文章 “</a:t>
                </a:r>
                <a:r>
                  <a:rPr lang="en-US" altLang="zh-CN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Policy gradient assisted MAP-Elites</a:t>
                </a:r>
                <a:r>
                  <a:rPr lang="zh-CN" altLang="en-US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”</a:t>
                </a:r>
                <a:r>
                  <a:rPr lang="en-US" altLang="zh-CN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[2]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提出了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PGA-Map-Elites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算法，它将基于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actor-critic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架构、面向连续动作空间的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深度强化学习算法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TD3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与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质量多样性算法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Map-Elites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相结合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,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成功地阐明了搜索空间中性能与关心的维度之间的关系，并在整个可能的行为空间内找到了高性能的解决方案。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b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      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本学期的最终目标为复现文章 </a:t>
                </a:r>
                <a:r>
                  <a:rPr lang="zh-CN" altLang="en-US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sym typeface="+mn-ea"/>
                  </a:rPr>
                  <a:t>“</a:t>
                </a:r>
                <a:r>
                  <a:rPr lang="en-US" altLang="zh-CN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Policy gradient assisted MAP-Elites</a:t>
                </a:r>
                <a:r>
                  <a:rPr lang="zh-CN" altLang="en-US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”</a:t>
                </a:r>
                <a:r>
                  <a:rPr lang="en-US" altLang="zh-CN" i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 </a:t>
                </a:r>
                <a:r>
                  <a:rPr lang="en-US" altLang="zh-CN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sym typeface="+mn-ea"/>
                  </a:rPr>
                  <a:t>[2]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，并基于现有研究现状，对当前算法框架提出改进，或解决现有算法中的一些不足</a:t>
                </a:r>
                <a:r>
                  <a:rPr kumimoji="0" lang="en-US" altLang="zh-CN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[3]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。</a:t>
                </a:r>
                <a:b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</a:b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45" y="1114702"/>
                <a:ext cx="9531062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2" t="-8" r="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646025" y="4749987"/>
            <a:ext cx="1522071" cy="52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Map-Elites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6025" y="5492834"/>
            <a:ext cx="1522071" cy="52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TD3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00800" y="5090373"/>
            <a:ext cx="2214623" cy="52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PGA-Map-Elites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3" idx="3"/>
          </p:cNvCxnSpPr>
          <p:nvPr/>
        </p:nvCxnSpPr>
        <p:spPr>
          <a:xfrm>
            <a:off x="5168096" y="5013311"/>
            <a:ext cx="1232704" cy="263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3"/>
          </p:cNvCxnSpPr>
          <p:nvPr/>
        </p:nvCxnSpPr>
        <p:spPr>
          <a:xfrm flipV="1">
            <a:off x="5168096" y="5412914"/>
            <a:ext cx="1232704" cy="34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33285" y="4905347"/>
            <a:ext cx="152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质量多样性优化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125883" y="5651055"/>
            <a:ext cx="142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强化学习算法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项目</a:t>
            </a:r>
            <a:r>
              <a:rPr lang="zh-CN" altLang="en-US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初期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1-7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周）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678" y="1223319"/>
            <a:ext cx="9627079" cy="47999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        初期阶段，我们首先了解质量多样性算法的思想，阅读文献 “</a:t>
            </a:r>
            <a:r>
              <a:rPr lang="en-US" altLang="zh-CN" dirty="0"/>
              <a:t>Illuminating search spaces by mapping elites” [1] </a:t>
            </a:r>
            <a:r>
              <a:rPr lang="zh-CN" altLang="en-US" dirty="0"/>
              <a:t>，了解算法的产生背景及伪代码过程和相关应用。其次，学习并尝试复现</a:t>
            </a:r>
            <a:r>
              <a:rPr lang="zh-CN" altLang="en-US" dirty="0">
                <a:sym typeface="+mn-ea"/>
              </a:rPr>
              <a:t>两种基础的强化学习算法</a:t>
            </a:r>
            <a:r>
              <a:rPr lang="zh-CN" altLang="en-US" dirty="0"/>
              <a:t>，</a:t>
            </a:r>
            <a:r>
              <a:rPr lang="en-US" altLang="zh-CN" dirty="0"/>
              <a:t>q-learning(value-based)</a:t>
            </a:r>
            <a:r>
              <a:rPr lang="zh-CN" altLang="en-US" dirty="0"/>
              <a:t>和</a:t>
            </a:r>
            <a:r>
              <a:rPr lang="en-US" altLang="zh-CN" dirty="0"/>
              <a:t>policy-gradient(policy-based)</a:t>
            </a:r>
            <a:r>
              <a:rPr lang="zh-CN" altLang="en-US" dirty="0"/>
              <a:t>，理解其核心思想。同时，了解并尝试配置文章“</a:t>
            </a:r>
            <a:r>
              <a:rPr lang="en-US" altLang="zh-CN" dirty="0"/>
              <a:t>Policy gradient assisted MAP-Elites” [2]</a:t>
            </a:r>
            <a:r>
              <a:rPr lang="zh-CN" altLang="en-US" dirty="0"/>
              <a:t>中的测试环境</a:t>
            </a:r>
            <a:r>
              <a:rPr lang="en-US" altLang="zh-CN" dirty="0"/>
              <a:t>QDgym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         文章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zh-CN" altLang="en-US" dirty="0">
                <a:sym typeface="+mn-ea"/>
              </a:rPr>
              <a:t>Policy gradient assisted MAP-Elites”</a:t>
            </a:r>
            <a:r>
              <a:rPr lang="zh-CN" altLang="en-US" dirty="0"/>
              <a:t> </a:t>
            </a:r>
            <a:r>
              <a:rPr lang="en-US" altLang="zh-CN" dirty="0"/>
              <a:t>[2] </a:t>
            </a:r>
            <a:r>
              <a:rPr lang="zh-CN" altLang="en-US" dirty="0"/>
              <a:t>提出了一个可更换基础 </a:t>
            </a:r>
            <a:r>
              <a:rPr lang="en-US" altLang="zh-CN" dirty="0"/>
              <a:t>DRL </a:t>
            </a:r>
            <a:r>
              <a:rPr lang="zh-CN" altLang="en-US" dirty="0"/>
              <a:t>算法的框架。为了理解其中的强化学习算法 </a:t>
            </a:r>
            <a:r>
              <a:rPr lang="en-US" altLang="zh-CN" dirty="0"/>
              <a:t>TD3</a:t>
            </a:r>
            <a:r>
              <a:rPr lang="zh-CN" altLang="en-US" dirty="0"/>
              <a:t>，我们制定了具体的算法学习路线：</a:t>
            </a:r>
            <a:br>
              <a:rPr lang="zh-CN" altLang="en-US" dirty="0"/>
            </a:br>
            <a:r>
              <a:rPr lang="en-US" altLang="zh-CN" dirty="0"/>
              <a:t>Q-learning →Policy Gradient →Deep-Q-Network →Deep Deterministic Policy Gradient (DDPG)</a:t>
            </a:r>
            <a:br>
              <a:rPr lang="en-US" altLang="zh-CN" dirty="0"/>
            </a:br>
            <a:r>
              <a:rPr lang="en-US" altLang="zh-CN" dirty="0"/>
              <a:t>→ Twin Delayed Deep Deterministic policy gradient (TD3)</a:t>
            </a:r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       </a:t>
            </a:r>
            <a:r>
              <a:rPr lang="zh-CN" altLang="en-US" dirty="0"/>
              <a:t>在强化算法中，</a:t>
            </a:r>
            <a:r>
              <a:rPr lang="en-US" altLang="zh-CN" dirty="0"/>
              <a:t>Q-learning </a:t>
            </a:r>
            <a:r>
              <a:rPr lang="zh-CN" altLang="en-US" dirty="0"/>
              <a:t>和 </a:t>
            </a:r>
            <a:r>
              <a:rPr lang="en-US" altLang="zh-CN" dirty="0"/>
              <a:t>Deep-Q-Network </a:t>
            </a:r>
            <a:r>
              <a:rPr lang="zh-CN" altLang="en-US" dirty="0"/>
              <a:t>是基于价值（</a:t>
            </a:r>
            <a:r>
              <a:rPr lang="en-US" altLang="zh-CN" dirty="0"/>
              <a:t>value-based</a:t>
            </a:r>
            <a:r>
              <a:rPr lang="zh-CN" altLang="en-US" dirty="0"/>
              <a:t>），</a:t>
            </a:r>
            <a:r>
              <a:rPr lang="en-US" altLang="zh-CN" dirty="0"/>
              <a:t>Policy-Gradient </a:t>
            </a:r>
            <a:r>
              <a:rPr lang="zh-CN" altLang="en-US" dirty="0"/>
              <a:t>是基于策略（</a:t>
            </a:r>
            <a:r>
              <a:rPr lang="en-US" altLang="zh-CN" dirty="0"/>
              <a:t>policy-based</a:t>
            </a:r>
            <a:r>
              <a:rPr lang="zh-CN" altLang="en-US" dirty="0"/>
              <a:t>），</a:t>
            </a:r>
            <a:r>
              <a:rPr lang="en-US" altLang="zh-CN" dirty="0"/>
              <a:t>DDPG </a:t>
            </a:r>
            <a:r>
              <a:rPr lang="zh-CN" altLang="en-US" dirty="0"/>
              <a:t>是两者的融合（</a:t>
            </a:r>
            <a:r>
              <a:rPr lang="en-US" altLang="zh-CN" dirty="0"/>
              <a:t>actor-critic</a:t>
            </a:r>
            <a:r>
              <a:rPr lang="zh-CN" altLang="en-US" dirty="0"/>
              <a:t>），</a:t>
            </a:r>
            <a:r>
              <a:rPr lang="en-US" altLang="zh-CN" dirty="0"/>
              <a:t>TD3 </a:t>
            </a:r>
            <a:r>
              <a:rPr lang="zh-CN" altLang="en-US" dirty="0"/>
              <a:t>在 </a:t>
            </a:r>
            <a:r>
              <a:rPr lang="en-US" altLang="zh-CN" dirty="0"/>
              <a:t>DDPG </a:t>
            </a:r>
            <a:r>
              <a:rPr lang="zh-CN" altLang="en-US" dirty="0"/>
              <a:t>基础上实现了更多优化。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我们先后学习这些算法，去更好理解强化学习及深度学习，以最终复现论文所需的</a:t>
            </a:r>
            <a:r>
              <a:rPr lang="en-US" altLang="zh-CN" dirty="0"/>
              <a:t>DRL </a:t>
            </a:r>
            <a:r>
              <a:rPr lang="zh-CN" altLang="en-US" dirty="0"/>
              <a:t>算法</a:t>
            </a:r>
            <a:r>
              <a:rPr lang="en-US" altLang="zh-CN" dirty="0"/>
              <a:t>TD3[4]</a:t>
            </a:r>
            <a:r>
              <a:rPr lang="zh-CN" altLang="en-US" dirty="0"/>
              <a:t>，实现“</a:t>
            </a:r>
            <a:r>
              <a:rPr lang="zh-CN" altLang="en-US" dirty="0">
                <a:sym typeface="+mn-ea"/>
              </a:rPr>
              <a:t>Policy gradient assisted MAP-Elites”</a:t>
            </a:r>
            <a:r>
              <a:rPr lang="en-US" altLang="zh-CN" dirty="0"/>
              <a:t>[2] </a:t>
            </a:r>
            <a:r>
              <a:rPr lang="zh-CN" altLang="en-US" dirty="0"/>
              <a:t>中的 </a:t>
            </a:r>
            <a:r>
              <a:rPr lang="en-US" altLang="zh-CN" dirty="0"/>
              <a:t>PGA-Map-Elites </a:t>
            </a:r>
            <a:r>
              <a:rPr lang="zh-CN" altLang="en-US" dirty="0"/>
              <a:t>算法。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项目中期（</a:t>
            </a:r>
            <a:r>
              <a:rPr lang="en-US" altLang="zh-CN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8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-12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周）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6635" y="2011045"/>
            <a:ext cx="7618730" cy="20300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0" i="0" dirty="0"/>
              <a:t>        </a:t>
            </a:r>
            <a:r>
              <a:rPr b="0" i="0" dirty="0"/>
              <a:t>沿着既定的算法学习路线，学习复现DQN、DDPG，并完成PGA-Map-Elites算法中所需的TD3算法的复现，对算法进行调参测试。</a:t>
            </a:r>
            <a:endParaRPr b="0" i="0" dirty="0"/>
          </a:p>
          <a:p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结合TD3与MAP-Elites最终初步复现“Policy gradient assisted MAP-Elites”</a:t>
            </a:r>
            <a:r>
              <a:rPr lang="en-US" altLang="zh-CN" dirty="0">
                <a:sym typeface="+mn-ea"/>
              </a:rPr>
              <a:t>[2]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，将其应用于QDGym环境进行训练模型测试并与原论文的实验结果进行比较。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后期规划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5275" y="1684020"/>
            <a:ext cx="7963535" cy="25844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/>
              <a:t>         </a:t>
            </a:r>
            <a:endParaRPr lang="en-US" b="0" i="0" dirty="0"/>
          </a:p>
          <a:p>
            <a:pPr indent="457200"/>
            <a:r>
              <a:rPr b="0" i="0" dirty="0" err="1"/>
              <a:t>在项目的后期阶段，</a:t>
            </a:r>
            <a:r>
              <a:rPr lang="zh-CN" b="0" i="0" dirty="0" err="1"/>
              <a:t>我们将</a:t>
            </a:r>
            <a:r>
              <a:rPr b="0" i="0"/>
              <a:t>在完成PGA-MAP-Elites算法的复现基础上，根据具体实现细节，进行优化，测试。目前已想到的优化方向：经验回放区的更新方式，优化神经网络的层次构建，添加噪声的方式，损失函数的计算等。</a:t>
            </a:r>
            <a:endParaRPr b="0" i="0"/>
          </a:p>
          <a:p>
            <a:endParaRPr lang="en-US" dirty="0"/>
          </a:p>
          <a:p>
            <a:r>
              <a:rPr lang="en-US" dirty="0"/>
              <a:t>         </a:t>
            </a:r>
            <a:endParaRPr lang="en-US" dirty="0"/>
          </a:p>
          <a:p>
            <a:r>
              <a:rPr lang="en-US" b="0" i="0" dirty="0"/>
              <a:t>         </a:t>
            </a:r>
            <a:r>
              <a:rPr b="0" i="0" dirty="0" err="1"/>
              <a:t>在此基础上总结其不足及改进方向，尝试替换其他DRL算法</a:t>
            </a:r>
            <a:r>
              <a:rPr lang="zh-CN" altLang="en-US" b="0" i="0" dirty="0"/>
              <a:t>或者测试环境，</a:t>
            </a:r>
            <a:r>
              <a:rPr b="0" i="0" dirty="0" err="1"/>
              <a:t>进行对比测试，优化，以期最终</a:t>
            </a:r>
            <a:r>
              <a:rPr lang="zh-CN" altLang="en-US" b="0" i="0" dirty="0"/>
              <a:t>得出相对全面地结果。</a:t>
            </a:r>
            <a:r>
              <a:rPr b="0" i="0" dirty="0" err="1"/>
              <a:t>实现基于强化学习和质量多样性算法的多样策略生成目标</a:t>
            </a:r>
            <a:r>
              <a:rPr b="0" i="0" dirty="0"/>
              <a:t>。</a:t>
            </a:r>
            <a:endParaRPr b="0" i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43492"/>
            <a:chOff x="3216910" y="1843303"/>
            <a:chExt cx="5758180" cy="3343492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910" y="3766935"/>
              <a:ext cx="5758180" cy="141986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75710" y="3995184"/>
            <a:ext cx="464058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rPr>
              <a:t>PGA-MAP-</a:t>
            </a:r>
            <a:r>
              <a: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rPr>
              <a:t>Elites</a:t>
            </a:r>
            <a:endParaRPr lang="en-US" altLang="zh-CN" sz="2800" b="1" spc="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zh-CN" altLang="en-US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rPr>
              <a:t>概览</a:t>
            </a:r>
            <a:endParaRPr lang="zh-CN" altLang="en-US" sz="2800" b="1" spc="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Pseudo code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1196975"/>
            <a:ext cx="4343400" cy="5178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1305" y="1196975"/>
            <a:ext cx="49231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目标：在每一个特征空间的单元格内找到性能最优的</a:t>
            </a:r>
            <a:r>
              <a:rPr lang="en-US" altLang="zh-CN"/>
              <a:t>   </a:t>
            </a:r>
            <a:r>
              <a:rPr lang="zh-CN" altLang="en-US"/>
              <a:t>（</a:t>
            </a:r>
            <a:r>
              <a:rPr lang="en-US" altLang="zh-CN"/>
              <a:t>actor</a:t>
            </a:r>
            <a:r>
              <a:rPr lang="zh-CN" altLang="en-US"/>
              <a:t>）。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首先我们初始化TD3算法需要的神经网络并将特征空间划分单元格。循环中，我们每次迭代生成b个actor，一共需要生成I个。其中，前G个actor由随机函数生成。对于之后的每b个actor，其中1个由</a:t>
            </a:r>
            <a:r>
              <a:rPr lang="en-US" altLang="zh-CN"/>
              <a:t>train_critic</a:t>
            </a:r>
            <a:r>
              <a:rPr lang="zh-CN" altLang="en-US"/>
              <a:t>函数生成，旨在找到表现较好的actor并将其保留；另外b-1个actor由variation函数生</a:t>
            </a:r>
            <a:r>
              <a:rPr lang="zh-CN" altLang="en-US"/>
              <a:t>成，旨在通过杂交（crossover）和梯度优化方法将当前表现较好的actor结合或稍加改动，以获得表现更好的actor。每次生成b个actor后查找每个actor对应的单元格，若单元格中没有actor，则将当前actor加入该单元格；若已有的actor的性能劣于当前，则将当前actor替换已有actor。</a:t>
            </a:r>
            <a:endParaRPr lang="zh-CN" altLang="en-US"/>
          </a:p>
        </p:txBody>
      </p:sp>
      <p:pic>
        <p:nvPicPr>
          <p:cNvPr id="6" name="334E55B0-647D-440b-865C-3EC943EB4CBC-1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30" y="1565910"/>
            <a:ext cx="189230" cy="15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8065" y="6457315"/>
            <a:ext cx="601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Nilsson and Cully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Alg. 3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455" y="617855"/>
            <a:ext cx="83070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Centroidal Voronoi Tessellation (CVT) - MAP Elites</a:t>
            </a:r>
            <a:endParaRPr kumimoji="0" lang="en-US" altLang="zh-CN" sz="2800" b="1" i="0" kern="1200" cap="none" spc="0" normalizeH="0" baseline="0" noProof="0">
              <a:solidFill>
                <a:srgbClr val="5F493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65" y="4939030"/>
            <a:ext cx="601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Vassiliades, Chatzilygeroudis, &amp; Mouret. 2017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Alg. 1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4838" y="2333625"/>
            <a:ext cx="4981575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rcRect b="59610"/>
          <a:stretch>
            <a:fillRect/>
          </a:stretch>
        </p:blipFill>
        <p:spPr>
          <a:xfrm>
            <a:off x="6401435" y="2474595"/>
            <a:ext cx="5210175" cy="1908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104255" y="4797425"/>
            <a:ext cx="601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Vassiliades, Chatzilygeroudis, &amp; Mouret. 2017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Fig. 1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2590" y="318135"/>
            <a:ext cx="5121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MAP-Elites vs CVT-MAP-Elites</a:t>
            </a:r>
            <a:endParaRPr kumimoji="0" lang="en-US" altLang="zh-CN" sz="2800" b="1" i="0" kern="1200" cap="none" spc="0" normalizeH="0" baseline="0" noProof="0">
              <a:solidFill>
                <a:srgbClr val="5F493F"/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2910" y="5450205"/>
            <a:ext cx="601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Vassiliades, Chatzilygeroudis, &amp; Mouret. 2017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Alg 2,3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02273" y="1334770"/>
            <a:ext cx="4886325" cy="403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6212205" y="972820"/>
            <a:ext cx="5124450" cy="440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741" y="253101"/>
            <a:ext cx="982218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TD3</a:t>
            </a:r>
            <a:r>
              <a:rPr kumimoji="0" lang="zh-CN" altLang="en-US" sz="2800" b="1" i="0" u="none" strike="noStrike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算法流程</a:t>
            </a:r>
            <a:endParaRPr kumimoji="0" lang="zh-CN" altLang="en-US" sz="2800" b="1" i="0" u="none" strike="noStrike" kern="1200" cap="none" spc="0" normalizeH="0" baseline="0" noProof="0">
              <a:solidFill>
                <a:srgbClr val="5F493F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07790" y="991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1274445"/>
            <a:ext cx="8811260" cy="3964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521950" y="255270"/>
            <a:ext cx="1463675" cy="82232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r"/>
            <a:r>
              <a:rPr lang="zh-CN" altLang="en-US" sz="4000" b="1" spc="600" dirty="0">
                <a:solidFill>
                  <a:srgbClr val="8B7567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目录</a:t>
            </a:r>
            <a:endParaRPr lang="zh-CN" altLang="en-US" sz="4000" b="1" spc="600" dirty="0">
              <a:solidFill>
                <a:srgbClr val="8B7567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7964" y="119584"/>
            <a:ext cx="2831937" cy="520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5430" y="124269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2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问题描述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61785" y="3157855"/>
            <a:ext cx="51968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5.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PGA-MAP-Elites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概览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26655" y="4498340"/>
            <a:ext cx="3924935" cy="598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6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实验及运行结果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18885" y="6078220"/>
            <a:ext cx="2750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8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参考文献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50405" y="5369560"/>
            <a:ext cx="6254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7.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项目分工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6135" y="79184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问题背景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8885" y="239712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4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项目目标及进度规划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54015" y="176466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3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研究动机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3046" y="161026"/>
            <a:ext cx="982218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Train Critic</a:t>
            </a:r>
            <a:endParaRPr kumimoji="0" lang="en-US" altLang="zh-CN" sz="2800" b="1" i="0" u="none" strike="noStrike" kern="1200" cap="none" spc="0" normalizeH="0" baseline="0" noProof="0">
              <a:solidFill>
                <a:srgbClr val="5F493F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1315" y="1159510"/>
            <a:ext cx="4819650" cy="350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47040" y="833120"/>
                <a:ext cx="5206365" cy="530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highlight>
                      <a:srgbClr val="FFFF00"/>
                    </a:highlight>
                  </a:rPr>
                  <a:t>输入：</a:t>
                </a:r>
                <a:endParaRPr lang="en-US" altLang="zh-CN" sz="1600" b="1" i="1">
                  <a:highlight>
                    <a:srgbClr val="FFFF00"/>
                  </a:highlight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critic_1,  critic_2  </a:t>
                </a:r>
                <a:r>
                  <a:rPr lang="en-US" altLang="zh-CN" sz="16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-&gt; 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用于评估特定状态下采取的动作的期望奖励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, target_critic_1, target_critic_2 -&gt;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用于延迟更新及减小过高估计效果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None/>
                </a:pPr>
                <a:r>
                  <a:rPr lang="en-US" altLang="zh-CN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actor_1, actor_2 -&gt; 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用于在给定状态下输出最佳动作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600"/>
                  <a:t>:</a:t>
                </a:r>
                <a:r>
                  <a:rPr lang="zh-CN" altLang="en-US" sz="1600"/>
                  <a:t>经验回放区，存储过往训练</a:t>
                </a:r>
                <a:r>
                  <a:rPr lang="en-US" altLang="zh-CN" sz="1600" i="1"/>
                  <a:t>actor</a:t>
                </a:r>
                <a:r>
                  <a:rPr lang="zh-CN" altLang="en-US" sz="1600"/>
                  <a:t>所得经验</a:t>
                </a:r>
                <a:endParaRPr lang="en-US" altLang="zh-CN" sz="1600"/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160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训练过程</a:t>
                </a:r>
                <a:endParaRPr lang="zh-CN" altLang="en-US" sz="1600" b="1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/>
                  <a:t>1. 在评估过程中与环境交互产生的经验被收集到</a:t>
                </a:r>
                <a:r>
                  <a:rPr lang="en-US" altLang="zh-CN" sz="1600" b="1"/>
                  <a:t>经验回放区</a:t>
                </a:r>
                <a:r>
                  <a:rPr lang="en-US" altLang="zh-CN" sz="1600"/>
                  <a:t>B，并且当达到上限后采取先入先出的方式更新。</a:t>
                </a:r>
                <a:endParaRPr lang="en-US" altLang="zh-CN" sz="1600"/>
              </a:p>
              <a:p>
                <a:endParaRPr lang="en-US" altLang="zh-CN" sz="1600"/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/>
                  <a:t>2. 在 n_crit 次训练critic 的每次循环中，随机从经验回放区抽取</a:t>
                </a:r>
                <a:r>
                  <a:rPr lang="en-US" altLang="zh-CN" sz="1600" b="1"/>
                  <a:t>N 份交互数据</a:t>
                </a:r>
                <a:endParaRPr lang="en-US" altLang="zh-CN" sz="16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/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>
                    <a:sym typeface="+mn-ea"/>
                  </a:rPr>
                  <a:t>3. 下一步采取的动作由</a:t>
                </a:r>
                <a:r>
                  <a:rPr lang="en-US" altLang="zh-CN" sz="1600" b="1">
                    <a:sym typeface="+mn-ea"/>
                  </a:rPr>
                  <a:t>greedy actor </a:t>
                </a:r>
                <a:r>
                  <a:rPr lang="en-US" altLang="zh-CN" sz="1600">
                    <a:sym typeface="+mn-ea"/>
                  </a:rPr>
                  <a:t>决定并加上一定范围内的</a:t>
                </a:r>
                <a:r>
                  <a:rPr lang="en-US" altLang="zh-CN" sz="1600" b="1">
                    <a:sym typeface="+mn-ea"/>
                  </a:rPr>
                  <a:t>噪声</a:t>
                </a:r>
                <a:r>
                  <a:rPr lang="en-US" altLang="zh-CN" sz="1600">
                    <a:sym typeface="+mn-ea"/>
                  </a:rPr>
                  <a:t>。在随机环境中，PG 变异可能倾向于收敛到窄峰上的局部最优解，而噪声的添加恰能增加探索的机会以达到加强行为</a:t>
                </a:r>
                <a:r>
                  <a:rPr lang="en-US" altLang="zh-CN" sz="1600" b="1">
                    <a:sym typeface="+mn-ea"/>
                  </a:rPr>
                  <a:t>鲁棒性</a:t>
                </a:r>
                <a:r>
                  <a:rPr lang="en-US" altLang="zh-CN" sz="1600">
                    <a:sym typeface="+mn-ea"/>
                  </a:rPr>
                  <a:t>的目的。</a:t>
                </a:r>
                <a:endParaRPr lang="en-US" altLang="zh-C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833120"/>
                <a:ext cx="5206365" cy="5304155"/>
              </a:xfrm>
              <a:prstGeom prst="rect">
                <a:avLst/>
              </a:prstGeom>
              <a:blipFill rotWithShape="1">
                <a:blip r:embed="rId5"/>
                <a:stretch>
                  <a:fillRect r="-1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669530" y="4882515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Nilsson and Cully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Alg. 4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07790" y="991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3046" y="161026"/>
            <a:ext cx="982218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solidFill>
                  <a:srgbClr val="5F493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Train Critic</a:t>
            </a:r>
            <a:endParaRPr kumimoji="0" lang="en-US" altLang="zh-CN" sz="2800" b="1" i="0" u="none" strike="noStrike" kern="1200" cap="none" spc="0" normalizeH="0" baseline="0" noProof="0">
              <a:solidFill>
                <a:srgbClr val="5F493F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1315" y="1159510"/>
            <a:ext cx="4819650" cy="350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69530" y="4882515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Nilsson and Cully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Alg. 4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05155" y="776605"/>
                <a:ext cx="5206365" cy="555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highlight>
                      <a:srgbClr val="FFFF00"/>
                    </a:highlight>
                  </a:rPr>
                  <a:t>输入：</a:t>
                </a:r>
                <a:endParaRPr lang="en-US" altLang="zh-CN" sz="1600" b="1" i="1">
                  <a:highlight>
                    <a:srgbClr val="FFFF00"/>
                  </a:highlight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critic_1,  critic_2  </a:t>
                </a:r>
                <a:r>
                  <a:rPr lang="en-US" altLang="zh-CN" sz="16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-&gt; 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用于评估特定状态下采取的动作的期望奖励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, target_critic_1, target_critic_2 -&gt;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用于延迟更新及减小过高估计效果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None/>
                </a:pPr>
                <a:r>
                  <a:rPr lang="en-US" altLang="zh-CN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actor_1, actor_2 -&gt; </a:t>
                </a:r>
                <a:r>
                  <a:rPr lang="zh-CN" altLang="en-US" sz="16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用于在给定状态下输出最佳动作</a:t>
                </a:r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None/>
                </a:pPr>
                <a:r>
                  <a:rPr lang="en-US" altLang="zh-CN" sz="1600" i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600"/>
                  <a:t>:</a:t>
                </a:r>
                <a:r>
                  <a:rPr lang="zh-CN" altLang="en-US" sz="1600"/>
                  <a:t>经验回放区，存储过往训练</a:t>
                </a:r>
                <a:r>
                  <a:rPr lang="en-US" altLang="zh-CN" sz="1600" i="1"/>
                  <a:t>actor</a:t>
                </a:r>
                <a:r>
                  <a:rPr lang="zh-CN" altLang="en-US" sz="1600"/>
                  <a:t>所得经验</a:t>
                </a:r>
                <a:endParaRPr lang="en-US" altLang="zh-CN" sz="1600"/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160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训练过程</a:t>
                </a:r>
                <a:endParaRPr lang="zh-CN" altLang="en-US" sz="1600" b="1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>
                    <a:sym typeface="+mn-ea"/>
                  </a:rPr>
                  <a:t>4. 目标值 y 的计算按照贝尔曼方程的形式并取</a:t>
                </a:r>
                <a:r>
                  <a:rPr lang="en-US" altLang="zh-CN" sz="1600" b="1">
                    <a:sym typeface="+mn-ea"/>
                  </a:rPr>
                  <a:t>两个 critic </a:t>
                </a:r>
                <a:r>
                  <a:rPr lang="en-US" altLang="zh-CN" sz="1600">
                    <a:sym typeface="+mn-ea"/>
                  </a:rPr>
                  <a:t>输出的最小值作为预测，</a:t>
                </a:r>
                <a:endParaRPr lang="en-US" altLang="zh-CN" sz="1600">
                  <a:sym typeface="+mn-ea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1600"/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>
                    <a:sym typeface="+mn-ea"/>
                  </a:rPr>
                  <a:t>5. 计算 </a:t>
                </a:r>
                <a:r>
                  <a:rPr lang="en-US" altLang="zh-CN" sz="1600" b="1">
                    <a:sym typeface="+mn-ea"/>
                  </a:rPr>
                  <a:t>loss</a:t>
                </a:r>
                <a:r>
                  <a:rPr lang="en-US" altLang="zh-CN" sz="1600">
                    <a:sym typeface="+mn-ea"/>
                  </a:rPr>
                  <a:t> 的平均值，两个 critic 的神经网络参数都将朝着使loss 下降的方向更新以减小动作价值函数的预估与真实目标值的差距。</a:t>
                </a:r>
                <a:endParaRPr lang="en-US" altLang="zh-CN" sz="1600"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>
                  <a:sym typeface="+mn-ea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r>
                  <a:rPr lang="en-US" altLang="zh-CN" sz="1600">
                    <a:sym typeface="+mn-ea"/>
                  </a:rPr>
                  <a:t>6. 采取了 TD3 中</a:t>
                </a:r>
                <a:r>
                  <a:rPr lang="en-US" altLang="zh-CN" sz="1600" b="1">
                    <a:sym typeface="+mn-ea"/>
                  </a:rPr>
                  <a:t>延迟更新</a:t>
                </a:r>
                <a:r>
                  <a:rPr lang="en-US" altLang="zh-CN" sz="1600">
                    <a:sym typeface="+mn-ea"/>
                  </a:rPr>
                  <a:t>的方式，在每 d 次训练 critic 神经网络后才进行网络参数的更新，actor 将朝着选择最大化critic 预估值的动作的方向更新，而目标网络将根据相应新旧网络按照一定比例更新。</a:t>
                </a:r>
                <a:endParaRPr lang="en-US" altLang="zh-CN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5" y="776605"/>
                <a:ext cx="5206365" cy="55505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Variation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270635"/>
            <a:ext cx="4707255" cy="4770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30545" y="1270635"/>
            <a:ext cx="50012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遗传算法</a:t>
            </a:r>
            <a:r>
              <a:rPr lang="en-US" altLang="zh-CN"/>
              <a:t>：通过随机算法选择两个actor，将其神经网络参数进行杂交（crossover），从而产生新的子代。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梯度下降</a:t>
            </a:r>
            <a:r>
              <a:rPr lang="en-US" altLang="zh-CN"/>
              <a:t>：通过随机算法选择一个actor，采用Adam梯度下降法更新actor。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遗传变异使actor有机会遍布整个搜索空间，从而避免actor的适应度陷入局部最优的情况。而梯度下降法在性能较优的actor周围寻找性能更优的解，有效提升寻找最优解的速度。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27760" y="6196330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Nilsson and Cully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Alg. 5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6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4975" y="3835400"/>
            <a:ext cx="371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75710" y="3995184"/>
            <a:ext cx="464058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rPr>
              <a:t>实验及运行</a:t>
            </a:r>
            <a:r>
              <a:rPr lang="zh-CN" altLang="en-US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rPr>
              <a:t>结果</a:t>
            </a:r>
            <a:endParaRPr lang="zh-CN" altLang="en-US" sz="2800" b="1" spc="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环境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088515"/>
            <a:ext cx="5232400" cy="1917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33465" y="1534795"/>
            <a:ext cx="4372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本次项目目前使用QDgym作为训练环境来测试PGA-MAP-Elites,测试环境设定为模拟一个机器人，目标是发现它可以行走的所有可能方式，同时最大限度地平衡速度和能量消耗。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89675" y="3202940"/>
            <a:ext cx="43167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我们将状态定义为当前重心高度、x、y和z速度、横摇、俯仰和偏航角以及机器人关节的相对位置等。动作action是施加到机器人关节以控制它的连续值扭矩，因此每次设置为3维数据。使用的BD是机器人的每只脚在一个行为中与地面接触的时间长度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61440" y="4140835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Nilsson and Cully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2021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4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1631" y="469636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实验结果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对比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42990" y="2044700"/>
            <a:ext cx="56203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0-1000</a:t>
            </a:r>
            <a:r>
              <a:rPr lang="zh-CN" altLang="en-US"/>
              <a:t>代，源码比复现后的代码更快的达到了一个较高的适应度；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2000-10000</a:t>
            </a:r>
            <a:r>
              <a:rPr lang="zh-CN" altLang="en-US"/>
              <a:t>代，源码的适应度以一定的速度稳步上升，而复现后的代码上升速度</a:t>
            </a:r>
            <a:r>
              <a:rPr lang="zh-CN" altLang="en-US"/>
              <a:t>较为平缓。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729105"/>
            <a:ext cx="5320030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2820" y="1765699"/>
            <a:ext cx="7706360" cy="3316605"/>
            <a:chOff x="2242820" y="1843303"/>
            <a:chExt cx="7706360" cy="33166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20" y="3740048"/>
              <a:ext cx="770636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cs typeface="Open Sans" panose="020B0606030504020204" pitchFamily="34" charset="0"/>
                  <a:sym typeface="+mn-ea"/>
                </a:rPr>
                <a:t>项目分工</a:t>
              </a:r>
              <a:endParaRPr lang="zh-CN" altLang="en-US" sz="24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7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3147695"/>
            <a:ext cx="4895850" cy="56197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1828687" y="1797066"/>
          <a:ext cx="8534400" cy="236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372"/>
                <a:gridCol w="5543028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姓名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工作内容</a:t>
                      </a:r>
                      <a:endParaRPr lang="zh-CN" altLang="en-US"/>
                    </a:p>
                  </a:txBody>
                  <a:tcPr/>
                </a:tc>
              </a:tr>
              <a:tr h="706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曾宪清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t>学习并复现 DQN 算法，复现 PGA-</a:t>
                      </a:r>
                    </a:p>
                    <a:p>
                      <a:pPr>
                        <a:buNone/>
                      </a:pPr>
                      <a:r>
                        <a:t>MAP-Elites 算法中TD3 算法部分。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杨可芸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/>
                        <a:t>复现 PGA-MAP-Elites 算法中 MAP-</a:t>
                      </a:r>
                      <a:endParaRPr dirty="0"/>
                    </a:p>
                    <a:p>
                      <a:pPr>
                        <a:buNone/>
                      </a:pPr>
                      <a:r>
                        <a:rPr dirty="0"/>
                        <a:t>Elites 算法部分。</a:t>
                      </a:r>
                      <a:endParaRPr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陈驿来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/>
                        <a:t>配置运行的服务器环境，测试并记录结</a:t>
                      </a:r>
                      <a:endParaRPr dirty="0"/>
                    </a:p>
                    <a:p>
                      <a:pPr>
                        <a:buNone/>
                      </a:pPr>
                      <a:r>
                        <a:rPr dirty="0"/>
                        <a:t>果。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58825" y="641350"/>
            <a:ext cx="2621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None/>
            </a:pPr>
            <a:r>
              <a:rPr lang="zh-CN" altLang="en-US" sz="2400" b="1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中期阶段项目分工</a:t>
            </a:r>
            <a:endParaRPr lang="zh-CN" altLang="en-US" sz="2400" b="1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2820" y="1765699"/>
            <a:ext cx="7706360" cy="3316605"/>
            <a:chOff x="2242820" y="1843303"/>
            <a:chExt cx="7706360" cy="33166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20" y="3740048"/>
              <a:ext cx="770636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1" spc="6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cs typeface="Open Sans" panose="020B0606030504020204" pitchFamily="34" charset="0"/>
                  <a:sym typeface="+mn-ea"/>
                </a:rPr>
                <a:t>参考文献</a:t>
              </a:r>
              <a:endParaRPr lang="zh-CN" altLang="en-US" sz="36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8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095" y="1621155"/>
            <a:ext cx="915733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J.-B.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Mouret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J. Clune, “Illuminating search spaces by mapping elites,” </a:t>
            </a:r>
            <a:r>
              <a:rPr sz="1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:1504.04909, 2015.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O. Nilsson and A. Cully, “Policy gradient assisted MAP-Elites,” in </a:t>
            </a:r>
            <a:r>
              <a:rPr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Genetic and Evolutionary Computation Conference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2021, pp. 866–875.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王子祺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基于强化学习和质量多样性算法的多样策略生成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1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创新实践课题介绍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S. Fujimoto, H. Hoof, and D.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Meger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“Addressing function approximation error in actor-critic methods,” in </a:t>
            </a:r>
            <a:r>
              <a:rPr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PMLR, 2018, pp. 1587–1596.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[5] R. S. Sutton and A. G.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Barto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Reinforcement learning: An introduction (2nd edition). MIT press,2018.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[6] Cheney, N., </a:t>
            </a:r>
            <a:r>
              <a:rPr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MacCurdy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R., Clune, J., &amp; Lipson, H. (2013). Unshackling evolution: evolving soft robots with multiple materials and a powerful generative encoding. </a:t>
            </a:r>
            <a:r>
              <a:rPr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ACM </a:t>
            </a:r>
            <a:r>
              <a:rPr sz="1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SIGEVOlution</a:t>
            </a:r>
            <a:r>
              <a:rPr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7(1), 11-23.</a:t>
            </a: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endParaRPr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2470" y="845185"/>
            <a:ext cx="14046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None/>
            </a:pPr>
            <a:r>
              <a:rPr lang="zh-CN" altLang="en-US" sz="2400" b="1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参考文献</a:t>
            </a:r>
            <a:endParaRPr lang="zh-CN" altLang="en-US" sz="2400" b="1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问题背景</a:t>
              </a:r>
              <a:endPara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542" y="520565"/>
            <a:ext cx="9822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问题背景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6935" y="1527175"/>
            <a:ext cx="81483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伴随计算机人工智能的发展，如今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深度强化学习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(Deep Reinforcement Learning,DRL) 在游戏 、蛋白质结构预测、无人驾驶等领域不断取得突破。同时，深度强化学习相关的研究也产生了新的细分，例如多目标强化学习、约束强化学习、质量多样性强化学习。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其中，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质量多样性强化学习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, 关注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质量多样性优化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（Quality Diversity Optimisation,QDO），训练具有多样行为（按照行为特征空间分布）的高质量（根据环境交互设置的奖励）策略集合，在游戏人工智能、机器人控制等领域有极大的应用潜力。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本项目尝试融合质量多样性优化算法和传统深度学习算法，提出通用、高效、可拓展的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质量多样性深度强化学习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算法框架，最终实现具有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行为多样性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的策略集合生成。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问题描述</a:t>
              </a:r>
              <a:endPara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5109" y="295140"/>
            <a:ext cx="65245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强化学习</a:t>
            </a:r>
            <a:endParaRPr lang="zh-CN" altLang="en-US" sz="3600" b="1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0670" y="1173480"/>
            <a:ext cx="6567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t>传统的强化学习（Reinforcement Learning,RL）的主要过程是构建最大化马尔可夫决策（MarkovDecision Process, MDP）获得更高奖励的策略模型。</a:t>
            </a:r>
          </a:p>
          <a:p>
            <a:pPr indent="457200"/>
            <a:r>
              <a:rPr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进行学习，并做出决策的对象称为智能体。智能体（Agent）与环境（Environment</a:t>
            </a:r>
            <a:r>
              <a:rPr 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）</a:t>
            </a:r>
            <a:r>
              <a:rPr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中持续交互，智能体选择行为，环境做出对应的响应，并使得智能体呈现新的状态。环境在给定状态和动作后会转移到下一个状态并产生收益（reward）。这也是智能体在不断尝试动作的过程中想要最大化的目标。</a:t>
            </a:r>
            <a:endParaRPr lang="zh-CN" altLang="en-US" u="sng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图片 10" descr="MD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663950"/>
            <a:ext cx="4304030" cy="16484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46805" y="5495925"/>
            <a:ext cx="601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R. S. Sutton and A. G.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Barto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201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 Fig. 3.1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30390" y="5666105"/>
            <a:ext cx="49498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MAP-Elites 算法</a:t>
            </a:r>
            <a:endParaRPr kumimoji="0" lang="zh-CN" altLang="en-US" sz="3600" b="1" i="0" u="none" strike="noStrike" kern="1200" cap="none" spc="200" normalizeH="0" baseline="0" noProof="0" dirty="0">
              <a:ln w="25400" cmpd="thickThin"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93840" y="1388745"/>
            <a:ext cx="5119370" cy="330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  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MAP-Elites algorithm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在高维空间中搜索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，以在</a:t>
            </a:r>
            <a:r>
              <a:rPr lang="zh-CN" altLang="en-US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低维特征空间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中的</a:t>
            </a:r>
            <a:r>
              <a:rPr lang="zh-CN" altLang="en-US" b="1" dirty="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每个点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处找到</a:t>
            </a:r>
            <a:r>
              <a:rPr lang="zh-CN" altLang="en-US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性能最高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的解决方案。 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  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这种类型的算法被称为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b="1" dirty="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照明算法（Illumination algorithm）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”，因为它照亮了特征空间中每个区域的性能潜力，包括性能变化和感兴趣特征之间的权衡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03568" y="4939713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594" y="193249"/>
            <a:ext cx="2831937" cy="52035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868805"/>
            <a:ext cx="5905500" cy="2886075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176530" y="1140460"/>
            <a:ext cx="233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包含所有可能的机器人设计的</a:t>
            </a:r>
            <a:r>
              <a:rPr lang="zh-CN" sz="1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搜索空间</a:t>
            </a:r>
            <a:endParaRPr lang="zh-CN" sz="1600" b="1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2922270" y="1140460"/>
            <a:ext cx="2767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速度最快的机器人</a:t>
            </a:r>
            <a:endParaRPr lang="zh-CN" sz="1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zh-CN" sz="1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zh-CN" sz="1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评估函数</a:t>
            </a:r>
            <a:r>
              <a:rPr lang="zh-CN" sz="1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）</a:t>
            </a:r>
            <a:endParaRPr lang="zh-CN" sz="1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5367020" y="4438015"/>
            <a:ext cx="1635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机器人高度</a:t>
            </a:r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019935" y="447167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机器人重量</a:t>
            </a:r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1203325" y="1868805"/>
            <a:ext cx="283210" cy="2997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左弧形箭头 125"/>
          <p:cNvSpPr/>
          <p:nvPr/>
        </p:nvSpPr>
        <p:spPr>
          <a:xfrm>
            <a:off x="2404745" y="1718945"/>
            <a:ext cx="467995" cy="1591310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7" name="右箭头 126"/>
          <p:cNvSpPr/>
          <p:nvPr/>
        </p:nvSpPr>
        <p:spPr>
          <a:xfrm rot="13140000">
            <a:off x="5320030" y="4222750"/>
            <a:ext cx="287020" cy="18161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右箭头 128"/>
          <p:cNvSpPr/>
          <p:nvPr/>
        </p:nvSpPr>
        <p:spPr>
          <a:xfrm rot="19920000">
            <a:off x="3319780" y="4493260"/>
            <a:ext cx="287020" cy="2063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79500" y="4954905"/>
            <a:ext cx="455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修改于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Mouret, &amp; Clune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 2015.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rPr>
              <a:t>Figure 5.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研究动机</a:t>
              </a:r>
              <a:endPara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0030" y="186372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zh-CN" altLang="en-US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使用简单开环系统</a:t>
            </a:r>
            <a:endParaRPr lang="zh-CN" altLang="en-US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6133465" y="2212340"/>
            <a:ext cx="10160" cy="425005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0650" prstMaterial="softEdge">
            <a:extrusionClr>
              <a:schemeClr val="accent2">
                <a:lumMod val="20000"/>
                <a:lumOff val="80000"/>
              </a:schemeClr>
            </a:extrusionClr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6370" y="4262755"/>
            <a:ext cx="549465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2. </a:t>
            </a:r>
            <a:r>
              <a:rPr lang="zh-CN" altLang="en-US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空间维度低</a:t>
            </a:r>
            <a:endParaRPr kumimoji="0" lang="zh-CN" altLang="en-US" sz="2000" b="1" i="0" u="none" strike="noStrike" kern="1200" cap="none" normalizeH="0" baseline="0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" y="286385"/>
            <a:ext cx="6663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5F493F"/>
                </a:solidFill>
                <a:sym typeface="+mn-ea"/>
              </a:rPr>
              <a:t>PGA-Map-Elites</a:t>
            </a:r>
            <a:r>
              <a:rPr lang="zh-CN" altLang="en-US" sz="2800" b="1">
                <a:solidFill>
                  <a:srgbClr val="5F493F"/>
                </a:solidFill>
                <a:sym typeface="+mn-ea"/>
              </a:rPr>
              <a:t>基于</a:t>
            </a:r>
            <a:r>
              <a:rPr lang="en-US" altLang="zh-CN" sz="2800" b="1">
                <a:solidFill>
                  <a:srgbClr val="5F493F"/>
                </a:solidFill>
                <a:sym typeface="+mn-ea"/>
              </a:rPr>
              <a:t>MAP-Elites</a:t>
            </a:r>
            <a:r>
              <a:rPr lang="zh-CN" altLang="en-US" sz="2800" b="1">
                <a:solidFill>
                  <a:srgbClr val="5F493F"/>
                </a:solidFill>
                <a:sym typeface="+mn-ea"/>
              </a:rPr>
              <a:t>的改进</a:t>
            </a:r>
            <a:endParaRPr lang="zh-CN" altLang="en-US" sz="2800" b="1">
              <a:solidFill>
                <a:srgbClr val="5F493F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835" y="1235710"/>
            <a:ext cx="621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MAP-Elites的限制</a:t>
            </a:r>
            <a:r>
              <a:rPr lang="en-US" sz="2000" b="1">
                <a:solidFill>
                  <a:srgbClr val="5F493F"/>
                </a:solidFill>
              </a:rPr>
              <a:t>:</a:t>
            </a:r>
            <a:endParaRPr lang="en-US" sz="2000" b="1">
              <a:solidFill>
                <a:srgbClr val="5F493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" y="2313305"/>
            <a:ext cx="3787140" cy="14763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1060" y="3815080"/>
            <a:ext cx="4104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5F493F"/>
                </a:solidFill>
              </a:rPr>
              <a:t>（摘自</a:t>
            </a:r>
            <a:r>
              <a:rPr lang="en-US" altLang="zh-CN" sz="1200" b="1">
                <a:solidFill>
                  <a:srgbClr val="5F493F"/>
                </a:solidFill>
              </a:rPr>
              <a:t> https://electronicscoach.com/</a:t>
            </a:r>
            <a:endParaRPr lang="en-US" altLang="zh-CN" sz="1200" b="1">
              <a:solidFill>
                <a:srgbClr val="5F493F"/>
              </a:solidFill>
            </a:endParaRPr>
          </a:p>
          <a:p>
            <a:pPr algn="ctr"/>
            <a:r>
              <a:rPr lang="en-US" altLang="zh-CN" sz="1200" b="1">
                <a:solidFill>
                  <a:srgbClr val="5F493F"/>
                </a:solidFill>
              </a:rPr>
              <a:t>open-loop-control-system.html</a:t>
            </a:r>
            <a:r>
              <a:rPr lang="zh-CN" altLang="en-US" sz="1200" b="1">
                <a:solidFill>
                  <a:srgbClr val="5F493F"/>
                </a:solidFill>
              </a:rPr>
              <a:t>)</a:t>
            </a:r>
            <a:endParaRPr lang="zh-CN" altLang="en-US" sz="1200" b="1">
              <a:solidFill>
                <a:srgbClr val="5F493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000" y="206184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引入基于梯度的变异算子</a:t>
            </a:r>
            <a:endParaRPr lang="en-US" altLang="zh-CN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000" y="4022090"/>
            <a:ext cx="5494655" cy="70675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2. </a:t>
            </a:r>
            <a:r>
              <a:rPr lang="zh-CN" altLang="en-US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通过深度神经网络（</a:t>
            </a: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deep neural network )</a:t>
            </a:r>
            <a:r>
              <a:rPr lang="zh-CN" altLang="en-US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学习</a:t>
            </a:r>
            <a:endParaRPr lang="zh-CN" altLang="en-US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98210" y="1156970"/>
            <a:ext cx="621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Policy Gradient Assisted MAP-Elites (PGA-MAP-Elites)的改进</a:t>
            </a:r>
            <a:r>
              <a:rPr lang="en-US" sz="2000" b="1">
                <a:solidFill>
                  <a:srgbClr val="5F493F"/>
                </a:solidFill>
              </a:rPr>
              <a:t>:</a:t>
            </a:r>
            <a:endParaRPr lang="en-US" sz="2000" b="1">
              <a:solidFill>
                <a:srgbClr val="5F493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19900" y="2788920"/>
            <a:ext cx="4725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通过引入基于梯度的变异算子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结合反向传播，以</a:t>
            </a:r>
            <a:r>
              <a:rPr lang="en-US" altLang="zh-CN"/>
              <a:t>利用从批评性神经网络获得的梯度</a:t>
            </a:r>
            <a:r>
              <a:rPr lang="en-US" altLang="zh-CN">
                <a:sym typeface="+mn-ea"/>
              </a:rPr>
              <a:t>估计值</a:t>
            </a:r>
            <a:r>
              <a:rPr lang="zh-CN" altLang="en-US"/>
              <a:t>，从而</a:t>
            </a:r>
            <a:r>
              <a:rPr lang="en-US" altLang="zh-CN"/>
              <a:t>快速找到性能更高的解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00710" y="4800600"/>
            <a:ext cx="4775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/>
              <a:t>依赖于遗传算法，因而限制了MAP</a:t>
            </a:r>
            <a:r>
              <a:rPr lang="en-US" altLang="zh-CN"/>
              <a:t>-Elites</a:t>
            </a:r>
            <a:r>
              <a:rPr lang="zh-CN" altLang="en-US"/>
              <a:t>对高维度问题的适用性（优化参数的数量通常保持在100以下）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839585" y="4862195"/>
            <a:ext cx="4712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/>
              <a:t>对于需要复杂和精确控制的</a:t>
            </a:r>
            <a:r>
              <a:rPr lang="zh-CN" altLang="en-US">
                <a:sym typeface="+mn-ea"/>
              </a:rPr>
              <a:t>问题</a:t>
            </a:r>
            <a:r>
              <a:rPr lang="zh-CN" altLang="en-US"/>
              <a:t>，只有具有成千上万个参数的DNN才能实现，并且能够在随机环境中，保持较好的学习鲁棒性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520,&quot;width&quot;:7590}"/>
</p:tagLst>
</file>

<file path=ppt/tags/tag2.xml><?xml version="1.0" encoding="utf-8"?>
<p:tagLst xmlns:p="http://schemas.openxmlformats.org/presentationml/2006/main">
  <p:tag name="KSO_WM_UNIT_PLACING_PICTURE_USER_VIEWPORT" val="{&quot;height&quot;:5520,&quot;width&quot;:7590}"/>
</p:tagLst>
</file>

<file path=ppt/tags/tag3.xml><?xml version="1.0" encoding="utf-8"?>
<p:tagLst xmlns:p="http://schemas.openxmlformats.org/presentationml/2006/main">
  <p:tag name="KSO_WM_UNIT_TABLE_BEAUTIFY" val="smartTable{a1d099e0-1139-4776-a5cb-4891ec3aef23}"/>
</p:tagLst>
</file>

<file path=ppt/tags/tag5.xml><?xml version="1.0" encoding="utf-8"?>
<p:tagLst xmlns:p="http://schemas.openxmlformats.org/presentationml/2006/main">
  <p:tag name="COMMONDATA" val="eyJoZGlkIjoiZDliN2M5NzVmZjc0ZGNlNWJiMzA0ZDhjNzY2NWJhMzUifQ=="/>
  <p:tag name="KSO_WPP_MARK_KEY" val="a8532bfc-6000-48f2-854d-4aa894d4efe9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JQ1JjY0dra0lBPT0iLAoJIkxhdGV4SW1nQmFzZTY0IiA6ICJpVkJPUncwS0dnb0FBQUFOU1VoRVVnQUFBQzRBQUFBbEJBTUFBQURQVU1iSEFBQUFNRkJNVkVYLy8vOEFBQUFBQUFBQUFBQUFBQUFBQUFBQUFBQUFBQUFBQUFBQUFBQUFBQUFBQUFBQUFBQUFBQUFBQUFBQUFBQXYzYUI3QUFBQUQzUlNUbE1BSW9uTjc5MUVFS3N5Vkx0bWRwbTBySHJZQUFBQUNYQklXWE1BQUE3RUFBQU94QUdWS3c0YkFBQUJZMGxFUVZRb0ZXV1NTMUxDUUJDR0p3U0pDZ29MOTFMbEFhQXFwVnZadUk0YjNZWWJSRStBYXpmeEJuQUVEMkJWdkFIZUFHOFExT0JiZi91UmlVbm9SVCsrN2tuM2RNWVlFdWNnUUVWV1k4WmVYSUVjakpqdnJXRXNDYmZXTWZyRXAwQjI1aC9DSnpuT1dQdlhoTDBBZHoxak9pL2tHL2VidFlpTGM3YnRaOWJkRDlZaWl5OHgzVmMyVTI0bzR1QldiQ1JrUGxKSzUxZnFwVU8yc1JhUkZ6MHBEL3BzUTlIc3hUUFdaZ3RqTnJobnpYS3BwZ0cyTGN3MExIUlR4dC9SVXdXbE5qTCtKbTVLak4xVXh0OUFyOFpsZzJhQ2l5cmZ4cEJCSk4xTHFiWnMxaXpxZktLRHBIVStVSkRVZVNEam03RFd0d01aMzZBMnZ3c1puL2k0TkF6LzRpWEhIdkJRNGJIK0hPSlhaVzdySE9qMWJLNlI5Nk84Zk0veUpqSnhpV3YvUERISHUzckFyNjFsRytKVHd6QS9xQkU5MERmMWtzckYyc1VZQStCUksxanZ3ejZEQ0RqOTUzUFlOWGFSdno1SlJ2akppM1lyQzJxYzJLMTR5VkZlOFFldm1OT3RVTFg0aEFBQUFBQkpSVTVFcmtKZ2dnPT0iCn0K"/>
    </extobj>
  </extobjs>
</s:customData>
</file>

<file path=customXml/itemProps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6266</Words>
  <Application>WPS 演示</Application>
  <PresentationFormat>宽屏</PresentationFormat>
  <Paragraphs>274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华文新魏</vt:lpstr>
      <vt:lpstr>华文中宋</vt:lpstr>
      <vt:lpstr>思源黑体 CN Light</vt:lpstr>
      <vt:lpstr>黑体</vt:lpstr>
      <vt:lpstr>Open Sans</vt:lpstr>
      <vt:lpstr>Segoe Print</vt:lpstr>
      <vt:lpstr>思源宋体 CN Heavy</vt:lpstr>
      <vt:lpstr>Times New Roman</vt:lpstr>
      <vt:lpstr>等线</vt:lpstr>
      <vt:lpstr>微软雅黑</vt:lpstr>
      <vt:lpstr>Arial Unicode MS</vt:lpstr>
      <vt:lpstr>Cambria Math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△卿</cp:lastModifiedBy>
  <cp:revision>130</cp:revision>
  <dcterms:created xsi:type="dcterms:W3CDTF">2022-11-27T05:48:00Z</dcterms:created>
  <dcterms:modified xsi:type="dcterms:W3CDTF">2022-12-01T04:40:47Z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2AE4AA2D2BB24BD1891ED6945AA07639</vt:lpwstr>
  </property>
</Properties>
</file>